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Instrument Sans Semi Bold" pitchFamily="34" charset="0"/>
      <p:regular r:id="rId17"/>
    </p:embeddedFont>
    <p:embeddedFont>
      <p:font typeface="Instrument Sans Semi Bold" pitchFamily="34" charset="-122"/>
      <p:regular r:id="rId18"/>
    </p:embeddedFont>
    <p:embeddedFont>
      <p:font typeface="Instrument Sans Semi Bold" pitchFamily="34" charset="-120"/>
      <p:regular r:id="rId19"/>
    </p:embeddedFont>
    <p:embeddedFont>
      <p:font typeface="Instrument Sans Medium" pitchFamily="34" charset="0"/>
      <p:regular r:id="rId20"/>
    </p:embeddedFont>
    <p:embeddedFont>
      <p:font typeface="Instrument Sans Medium" pitchFamily="34" charset="-122"/>
      <p:regular r:id="rId21"/>
    </p:embeddedFont>
    <p:embeddedFont>
      <p:font typeface="Instrument Sans Medium" pitchFamily="34" charset="-120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E21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DDA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E21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FC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FC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DDA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E21">
              <a:alpha val="80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703540" y="1181219"/>
            <a:ext cx="13223319" cy="25126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850"/>
              </a:lnSpc>
              <a:buNone/>
            </a:pPr>
            <a:r>
              <a:rPr lang="en-US" altLang="en-US" sz="6000" dirty="0">
                <a:solidFill>
                  <a:srgbClr val="E8EEFC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Дәріс 5. </a:t>
            </a:r>
            <a:r>
              <a:rPr lang="en-US" sz="6000" dirty="0">
                <a:solidFill>
                  <a:srgbClr val="E8EEFC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Ежелгі Шығыс пен Орта ғасыр философиясындағы</a:t>
            </a:r>
            <a:endParaRPr lang="en-US" sz="6000" dirty="0">
              <a:solidFill>
                <a:srgbClr val="E8EEFC"/>
              </a:solidFill>
              <a:latin typeface="Instrument Sans Semi Bold" pitchFamily="34" charset="0"/>
              <a:ea typeface="Instrument Sans Semi Bold" pitchFamily="34" charset="-122"/>
              <a:cs typeface="Instrument Sans Semi Bold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03540" y="3995380"/>
            <a:ext cx="13223319" cy="18845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800"/>
              </a:lnSpc>
              <a:buNone/>
            </a:pPr>
            <a:r>
              <a:rPr lang="en-US" sz="11850" dirty="0">
                <a:solidFill>
                  <a:srgbClr val="84C1FA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Жан туралы</a:t>
            </a:r>
            <a:endParaRPr lang="en-US" sz="11850" dirty="0"/>
          </a:p>
        </p:txBody>
      </p:sp>
      <p:sp>
        <p:nvSpPr>
          <p:cNvPr id="6" name="Text 3"/>
          <p:cNvSpPr/>
          <p:nvPr/>
        </p:nvSpPr>
        <p:spPr>
          <a:xfrm>
            <a:off x="3173016" y="6181368"/>
            <a:ext cx="8284250" cy="8668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6800"/>
              </a:lnSpc>
              <a:buNone/>
            </a:pPr>
            <a:r>
              <a:rPr lang="en-US" sz="5450" dirty="0">
                <a:solidFill>
                  <a:srgbClr val="FFFFFF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Психологиялық Пікірлер</a:t>
            </a:r>
            <a:endParaRPr lang="en-US" sz="5450" dirty="0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571875" y="168275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7468870" y="7477760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Психология 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ғылымдарының докторы, профессор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ru-RU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Тоқсанбаева </a:t>
            </a:r>
            <a:r>
              <a:rPr lang="en-US" altLang="ru-RU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.К.</a:t>
            </a:r>
            <a:endParaRPr lang="en-US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9846" y="1171337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00E2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Қорытынды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20278"/>
            <a:ext cx="13042821" cy="11339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Жан туралы ежелгі Шығыс пен Орта ғасыр философиясының маңызы</a:t>
            </a:r>
            <a:endParaRPr lang="en-US" sz="3550" dirty="0"/>
          </a:p>
        </p:txBody>
      </p:sp>
      <p:sp>
        <p:nvSpPr>
          <p:cNvPr id="4" name="Shape 2"/>
          <p:cNvSpPr/>
          <p:nvPr/>
        </p:nvSpPr>
        <p:spPr>
          <a:xfrm>
            <a:off x="793790" y="3694390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EE6FD"/>
          </a:solidFill>
        </p:spPr>
      </p:sp>
      <p:sp>
        <p:nvSpPr>
          <p:cNvPr id="5" name="Text 3"/>
          <p:cNvSpPr/>
          <p:nvPr/>
        </p:nvSpPr>
        <p:spPr>
          <a:xfrm>
            <a:off x="1530906" y="3772257"/>
            <a:ext cx="3119676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Тұтастық және Үйлесім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530906" y="4262676"/>
            <a:ext cx="3421499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Жан мен тәннің тұтастығы, эмоция мен ақылдың үйлесімі – </a:t>
            </a:r>
            <a:r>
              <a:rPr lang="en-US" sz="175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адам табиғатының терең түсінігіне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жол ашады.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35893" y="3694390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EE6FD"/>
          </a:solidFill>
        </p:spPr>
      </p:sp>
      <p:sp>
        <p:nvSpPr>
          <p:cNvPr id="8" name="Text 6"/>
          <p:cNvSpPr/>
          <p:nvPr/>
        </p:nvSpPr>
        <p:spPr>
          <a:xfrm>
            <a:off x="5973008" y="3772257"/>
            <a:ext cx="307490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Жаңа Перспективалар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973008" y="4262676"/>
            <a:ext cx="3421499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Бұл философиялық көзқарастар бүгінгі психология мен этикаға </a:t>
            </a:r>
            <a:r>
              <a:rPr lang="en-US" sz="175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жаңа перспективалар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ашып, адамды кешенді түрде зерттеуге шақырады.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9677995" y="3694390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EE6FD"/>
          </a:solidFill>
        </p:spPr>
      </p:sp>
      <p:sp>
        <p:nvSpPr>
          <p:cNvPr id="11" name="Text 9"/>
          <p:cNvSpPr/>
          <p:nvPr/>
        </p:nvSpPr>
        <p:spPr>
          <a:xfrm>
            <a:off x="10415111" y="3772257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Өзін-өзі Тану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0415111" y="4262676"/>
            <a:ext cx="3421499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Өзімізді тану мен жан дүниемізді дамыту – </a:t>
            </a:r>
            <a:r>
              <a:rPr lang="en-US" sz="175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ежелгі даналықтың бүгінгі сабақтары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бұл бізді рухани және моральдық жетілуге бағыттайды.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6695242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Назарларыңызға рахмет!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3902" y="378857"/>
            <a:ext cx="1722477" cy="2152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9216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І. Ежелгі Қытай</a:t>
            </a:r>
            <a:endParaRPr lang="en-US" sz="1350" dirty="0"/>
          </a:p>
        </p:txBody>
      </p:sp>
      <p:sp>
        <p:nvSpPr>
          <p:cNvPr id="3" name="Text 1"/>
          <p:cNvSpPr/>
          <p:nvPr/>
        </p:nvSpPr>
        <p:spPr>
          <a:xfrm>
            <a:off x="2854881" y="731877"/>
            <a:ext cx="8920520" cy="4306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7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Ежелгі Қытай философиясында жан мен тәннің бірлігі</a:t>
            </a:r>
            <a:endParaRPr lang="en-US" sz="2700" dirty="0"/>
          </a:p>
        </p:txBody>
      </p:sp>
      <p:sp>
        <p:nvSpPr>
          <p:cNvPr id="4" name="Text 2"/>
          <p:cNvSpPr/>
          <p:nvPr/>
        </p:nvSpPr>
        <p:spPr>
          <a:xfrm>
            <a:off x="482203" y="1493163"/>
            <a:ext cx="6664881" cy="6611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Ежелгі қытай философиясы адамды </a:t>
            </a:r>
            <a:r>
              <a:rPr lang="en-US" sz="10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"жүрек-ой"</a:t>
            </a: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(</a:t>
            </a:r>
            <a:r>
              <a:rPr lang="en-US" sz="105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心, xīn</a:t>
            </a: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) ұғымы арқылы тұтас жүйе ретінде қарастырады. Бұл тек эмоциялардың орталығы ғана емес, сонымен қатар ойлау, ниет ету және моральдық таңдау жасау қабілетін білдіреді.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482203" y="2278261"/>
            <a:ext cx="6664881" cy="6611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Мысалы, </a:t>
            </a:r>
            <a:r>
              <a:rPr lang="en-US" sz="10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Мэнцзы</a:t>
            </a: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(б.з.д. IV ғ.) жүрек-ойдың ішкі ізгілік пен моральдық бағыттаушы рөлін ерекше атап өткен. Оның айтуынша, адамның туа біткен ізгіліктері (мейірімділік, әділеттілік) жүрек-ой арқылы көрініс табады.</a:t>
            </a:r>
            <a:endParaRPr lang="en-US" sz="10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0936" y="1524238"/>
            <a:ext cx="6664881" cy="666488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90936" y="8344138"/>
            <a:ext cx="6664881" cy="8815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Сонымен қатар, </a:t>
            </a:r>
            <a:r>
              <a:rPr lang="en-US" sz="10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"Ци"</a:t>
            </a: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(气) ұғымы орталық орын алады. Бұл – жан мен тәннің энергиясын біріктіретін, барлық тіршіліктің негізі болып табылатын өмірлік күш. Адамның денсаулығы, эмоциялық жағдайы және ақыл-ойы осы ци энергиясының үйлесімді ағымына тікелей байланысты.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20991" y="579239"/>
            <a:ext cx="2588419" cy="3234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9216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І. Ежелгі Қытай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3976687" y="1109782"/>
            <a:ext cx="6677025" cy="6471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50"/>
              </a:lnSpc>
              <a:buNone/>
            </a:pPr>
            <a:r>
              <a:rPr lang="en-US" sz="40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Ци және жанның табиғаты</a:t>
            </a:r>
            <a:endParaRPr lang="en-US" sz="4050" dirty="0"/>
          </a:p>
        </p:txBody>
      </p:sp>
      <p:sp>
        <p:nvSpPr>
          <p:cNvPr id="4" name="Shape 2"/>
          <p:cNvSpPr/>
          <p:nvPr/>
        </p:nvSpPr>
        <p:spPr>
          <a:xfrm>
            <a:off x="724733" y="2067401"/>
            <a:ext cx="6486882" cy="2853571"/>
          </a:xfrm>
          <a:prstGeom prst="roundRect">
            <a:avLst>
              <a:gd name="adj" fmla="val 6531"/>
            </a:avLst>
          </a:prstGeom>
          <a:solidFill>
            <a:srgbClr val="E8EEFC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47593" y="2090261"/>
            <a:ext cx="6441162" cy="621149"/>
          </a:xfrm>
          <a:prstGeom prst="roundRect">
            <a:avLst>
              <a:gd name="adj" fmla="val 25588"/>
            </a:avLst>
          </a:prstGeom>
          <a:solidFill>
            <a:srgbClr val="CEE6FD"/>
          </a:solid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2858" y="2206704"/>
            <a:ext cx="310515" cy="38826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4643" y="2918460"/>
            <a:ext cx="2588419" cy="3234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Өмірлік Күш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54643" y="3366135"/>
            <a:ext cx="6027063" cy="13249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Ци</a:t>
            </a: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– бұл әлемдегі барлық нәрсенің, соның ішінде адам жанының негізі болып табылатын, үнемі қозғалыста болатын энергия. Ол материя мен рухтың шекарасында орналасқан.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418665" y="2067401"/>
            <a:ext cx="6487001" cy="2853571"/>
          </a:xfrm>
          <a:prstGeom prst="roundRect">
            <a:avLst>
              <a:gd name="adj" fmla="val 6531"/>
            </a:avLst>
          </a:prstGeom>
          <a:solidFill>
            <a:srgbClr val="E8EEFC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441525" y="2090261"/>
            <a:ext cx="6441281" cy="621149"/>
          </a:xfrm>
          <a:prstGeom prst="roundRect">
            <a:avLst>
              <a:gd name="adj" fmla="val 25588"/>
            </a:avLst>
          </a:prstGeom>
          <a:solidFill>
            <a:srgbClr val="CEE6FD"/>
          </a:solidFill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908" y="2206704"/>
            <a:ext cx="310515" cy="38826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48575" y="2918460"/>
            <a:ext cx="2588419" cy="3234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Жанның Нәзіктігі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7648575" y="3366135"/>
            <a:ext cx="6027182" cy="9936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Қытай философиясында </a:t>
            </a:r>
            <a:r>
              <a:rPr lang="en-US" sz="16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жан</a:t>
            </a: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өте нәзік, жеңіл және жарықтанған </a:t>
            </a:r>
            <a:r>
              <a:rPr lang="en-US" sz="160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ци</a:t>
            </a: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ретінде сипатталады. Ол адамның ойлау, сезіну және өзін-өзі тану қабілетін береді.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724733" y="5128022"/>
            <a:ext cx="6486882" cy="2522339"/>
          </a:xfrm>
          <a:prstGeom prst="roundRect">
            <a:avLst>
              <a:gd name="adj" fmla="val 7389"/>
            </a:avLst>
          </a:prstGeom>
          <a:solidFill>
            <a:srgbClr val="E8EEFC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747593" y="5150882"/>
            <a:ext cx="6441162" cy="621149"/>
          </a:xfrm>
          <a:prstGeom prst="roundRect">
            <a:avLst>
              <a:gd name="adj" fmla="val 25588"/>
            </a:avLst>
          </a:prstGeom>
          <a:solidFill>
            <a:srgbClr val="CEE6FD"/>
          </a:solidFill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858" y="5267325"/>
            <a:ext cx="310515" cy="388263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54643" y="5979081"/>
            <a:ext cx="2588419" cy="3234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Тәннің Тығыздығы</a:t>
            </a:r>
            <a:endParaRPr lang="en-US" sz="2000" dirty="0"/>
          </a:p>
        </p:txBody>
      </p:sp>
      <p:sp>
        <p:nvSpPr>
          <p:cNvPr id="18" name="Text 13"/>
          <p:cNvSpPr/>
          <p:nvPr/>
        </p:nvSpPr>
        <p:spPr>
          <a:xfrm>
            <a:off x="954643" y="6426756"/>
            <a:ext cx="6027063" cy="9936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Ал </a:t>
            </a:r>
            <a:r>
              <a:rPr lang="en-US" sz="16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тән</a:t>
            </a: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– бұл </a:t>
            </a:r>
            <a:r>
              <a:rPr lang="en-US" sz="160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ци</a:t>
            </a: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-дің тығыз, материалдық формасы. Дене және оның функциялары ци энергиясының шоғырлануы мен қозғалысы арқылы жүзеге асады.</a:t>
            </a:r>
            <a:endParaRPr lang="en-US" sz="1600" dirty="0"/>
          </a:p>
        </p:txBody>
      </p:sp>
      <p:sp>
        <p:nvSpPr>
          <p:cNvPr id="19" name="Shape 14"/>
          <p:cNvSpPr/>
          <p:nvPr/>
        </p:nvSpPr>
        <p:spPr>
          <a:xfrm>
            <a:off x="7418665" y="5128022"/>
            <a:ext cx="6487001" cy="2522339"/>
          </a:xfrm>
          <a:prstGeom prst="roundRect">
            <a:avLst>
              <a:gd name="adj" fmla="val 7389"/>
            </a:avLst>
          </a:prstGeom>
          <a:solidFill>
            <a:srgbClr val="E8EEFC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441525" y="5150882"/>
            <a:ext cx="6441281" cy="621149"/>
          </a:xfrm>
          <a:prstGeom prst="roundRect">
            <a:avLst>
              <a:gd name="adj" fmla="val 25588"/>
            </a:avLst>
          </a:prstGeom>
          <a:solidFill>
            <a:srgbClr val="CEE6FD"/>
          </a:solidFill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6908" y="5267325"/>
            <a:ext cx="310515" cy="388263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48575" y="5979081"/>
            <a:ext cx="2678073" cy="3234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Бөлінбейтін Тұтастық</a:t>
            </a:r>
            <a:endParaRPr lang="en-US" sz="2000" dirty="0"/>
          </a:p>
        </p:txBody>
      </p:sp>
      <p:sp>
        <p:nvSpPr>
          <p:cNvPr id="23" name="Text 17"/>
          <p:cNvSpPr/>
          <p:nvPr/>
        </p:nvSpPr>
        <p:spPr>
          <a:xfrm>
            <a:off x="7648575" y="6426756"/>
            <a:ext cx="6027182" cy="9936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Бұл көзқарас жан мен тәннің бөлінбейтін тұтастығын баса көрсетеді. Олар бір-бірімен тығыз байланысты және бірінсіз бірі өмір сүре алмайды.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154323" y="870109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9216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І. Ежелгі Қытай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793790" y="1451253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Қытай философиясындағы эмоциялық түсініктер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3208973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Эмоциялар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қытай философиясында ішкі сезімнен гөрі, </a:t>
            </a:r>
            <a:r>
              <a:rPr lang="en-US" sz="175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сыртқы жағдайларға немесе оқиғаларға жауап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ретінде қарастырылады. Олар адамның қоршаған ортамен әрекеттесуінен туындайды.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376976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"Цин" (情)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ұғымы эмоцияның табиғатын, адамның ниетін және сезімдерін толық қамтиды. Бұл – адамның </a:t>
            </a:r>
            <a:r>
              <a:rPr lang="en-US" sz="175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ішкі әлемі мен сыртқы әлем арасындағы байланысты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сипаттайтын күрделі түсінік.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544979"/>
            <a:ext cx="7556421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Эмоциялар тек жеке тәжірибе ғана емес, олар </a:t>
            </a:r>
            <a:r>
              <a:rPr lang="en-US" sz="175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моральдық және когнитивтік рөл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атқарады. Олар адамның ақыл-ойын жетілдіріп, әрекеттерін реттеуге көмектеседі. Қытай философиясында ақыл мен сезім біртұтас болып саналады, оларды бөлек қарастыру мүмкін емес.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3089" y="794861"/>
            <a:ext cx="3304103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ІІ. Орта ғасырлық Ислам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1659969" y="1376005"/>
            <a:ext cx="11310461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Ислам философиясындағы жан және ерік</a:t>
            </a:r>
            <a:endParaRPr lang="en-US" sz="4450" dirty="0"/>
          </a:p>
        </p:txBody>
      </p:sp>
      <p:sp>
        <p:nvSpPr>
          <p:cNvPr id="4" name="Shape 2"/>
          <p:cNvSpPr/>
          <p:nvPr/>
        </p:nvSpPr>
        <p:spPr>
          <a:xfrm>
            <a:off x="793790" y="2424946"/>
            <a:ext cx="4196358" cy="4028718"/>
          </a:xfrm>
          <a:prstGeom prst="roundRect">
            <a:avLst>
              <a:gd name="adj" fmla="val 5067"/>
            </a:avLst>
          </a:prstGeom>
          <a:solidFill>
            <a:srgbClr val="CEE6FD"/>
          </a:solidFill>
        </p:spPr>
      </p:sp>
      <p:sp>
        <p:nvSpPr>
          <p:cNvPr id="5" name="Shape 3"/>
          <p:cNvSpPr/>
          <p:nvPr/>
        </p:nvSpPr>
        <p:spPr>
          <a:xfrm>
            <a:off x="1020604" y="265176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CDDAFA"/>
          </a:solid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7770" y="2800588"/>
            <a:ext cx="306110" cy="38266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0604" y="355901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Әбу Наср әл-Фараби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0604" y="4049435"/>
            <a:ext cx="374273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Ұлы ойшыл әл-Фараби ерікті </a:t>
            </a:r>
            <a:r>
              <a:rPr lang="en-US" sz="1750" dirty="0">
                <a:solidFill>
                  <a:srgbClr val="000E2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адамның рухани және табиғи әрекеттерін бағыттайтын күш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ретінде түсіндіреді. Ол ерікті жанның маңызды функциясы деп білген.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2424946"/>
            <a:ext cx="4196358" cy="4028718"/>
          </a:xfrm>
          <a:prstGeom prst="roundRect">
            <a:avLst>
              <a:gd name="adj" fmla="val 5067"/>
            </a:avLst>
          </a:prstGeom>
          <a:solidFill>
            <a:srgbClr val="CEE6FD"/>
          </a:solidFill>
        </p:spPr>
      </p:sp>
      <p:sp>
        <p:nvSpPr>
          <p:cNvPr id="10" name="Shape 7"/>
          <p:cNvSpPr/>
          <p:nvPr/>
        </p:nvSpPr>
        <p:spPr>
          <a:xfrm>
            <a:off x="5443776" y="265176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CDDAFA"/>
          </a:solidFill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942" y="2800588"/>
            <a:ext cx="306110" cy="38266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43776" y="355901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Құрандағы Бақылау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43776" y="4049435"/>
            <a:ext cx="374273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Қасиетті Құранда ерік пен өзін-өзі бақылау адам кемелдігінің негізі ретінде қарастырылады. </a:t>
            </a:r>
            <a:r>
              <a:rPr lang="en-US" sz="1750" dirty="0">
                <a:solidFill>
                  <a:srgbClr val="000E2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Адам өз нәпсісін тізгіндеп, жамандықтан аулақ болуға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шақырылады.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9640133" y="2424946"/>
            <a:ext cx="4196358" cy="4028718"/>
          </a:xfrm>
          <a:prstGeom prst="roundRect">
            <a:avLst>
              <a:gd name="adj" fmla="val 5067"/>
            </a:avLst>
          </a:prstGeom>
          <a:solidFill>
            <a:srgbClr val="CEE6FD"/>
          </a:solidFill>
        </p:spPr>
      </p:sp>
      <p:sp>
        <p:nvSpPr>
          <p:cNvPr id="15" name="Shape 11"/>
          <p:cNvSpPr/>
          <p:nvPr/>
        </p:nvSpPr>
        <p:spPr>
          <a:xfrm>
            <a:off x="9866948" y="265176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CDDAFA"/>
          </a:solidFill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114" y="2800588"/>
            <a:ext cx="306110" cy="38266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66948" y="355901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Ашуды Басу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9866948" y="4049435"/>
            <a:ext cx="374273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Ислам этикасында </a:t>
            </a:r>
            <a:r>
              <a:rPr lang="en-US" sz="1750" dirty="0">
                <a:solidFill>
                  <a:srgbClr val="000E2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ашулануды басу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нәпсіні тежеу ақыл мен еріктің үйлесімділігін талап етеді. Бұл – рухани дамудың маңызды көрсеткіші.</a:t>
            </a:r>
            <a:endParaRPr lang="en-US" sz="1750" dirty="0"/>
          </a:p>
        </p:txBody>
      </p:sp>
      <p:sp>
        <p:nvSpPr>
          <p:cNvPr id="19" name="Text 14"/>
          <p:cNvSpPr/>
          <p:nvPr/>
        </p:nvSpPr>
        <p:spPr>
          <a:xfrm>
            <a:off x="793790" y="6708815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Ислам философиясында жан – тек тіршіліктің қайнары ғана емес, сонымен қатар моральдық және интеллектуалдық дамудың орталығы.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01320" y="571381"/>
            <a:ext cx="3027759" cy="32456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ІІ. Орта ғасырлық Ислам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727234" y="1103709"/>
            <a:ext cx="13175933" cy="12984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40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Орта ғасырлық шығыс философтарының жан туралы көзқарастары</a:t>
            </a:r>
            <a:endParaRPr lang="en-US" sz="4050" dirty="0"/>
          </a:p>
        </p:txBody>
      </p:sp>
      <p:sp>
        <p:nvSpPr>
          <p:cNvPr id="4" name="Text 2"/>
          <p:cNvSpPr/>
          <p:nvPr/>
        </p:nvSpPr>
        <p:spPr>
          <a:xfrm>
            <a:off x="727234" y="2900720"/>
            <a:ext cx="7702748" cy="13296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Әбу Әли Ибн Сина</a:t>
            </a: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Шығыс медицинасы мен философиясының корифейі, жанды </a:t>
            </a:r>
            <a:r>
              <a:rPr lang="en-US" sz="160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ақыл мен сезімнің үйлесімі</a:t>
            </a: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адамның рухани негізі деп білді. Оның "Жан кітабы" еңбегінде жанның түрлері мен оның ақыл-ой әрекеттерімен байланысы егжей-тегжейлі зерттеледі.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7234" y="4417338"/>
            <a:ext cx="7702748" cy="13296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Басқа да көрнекті ойшылдар, соның ішінде </a:t>
            </a:r>
            <a:r>
              <a:rPr lang="en-US" sz="16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Әбу Райхан Беруни</a:t>
            </a: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мен </a:t>
            </a:r>
            <a:r>
              <a:rPr lang="en-US" sz="16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Жәлолиддин Давани</a:t>
            </a: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жанның </a:t>
            </a:r>
            <a:r>
              <a:rPr lang="en-US" sz="160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өзін-өзі тану</a:t>
            </a: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мен </a:t>
            </a:r>
            <a:r>
              <a:rPr lang="en-US" sz="160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тәрбиеге</a:t>
            </a: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қатысты рөлін зерттеді. Олар жанды білім арқылы жетілдіруге және оның ізгіліктерді игерудегі маңыздылығына тоқталды.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27234" y="5933956"/>
            <a:ext cx="7702748" cy="9972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Бұл философтардың пікірінше, жанның кемелденуі – </a:t>
            </a:r>
            <a:r>
              <a:rPr lang="en-US" sz="160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білім мен моральдық тәрбиенің</a:t>
            </a: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нәтижесі. Адам өз білімін арттырып, мінез-құлқын ізгілікке бағыттау арқылы жан дүниесін кемелдендіре алады.</a:t>
            </a:r>
            <a:endParaRPr lang="en-US" sz="16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4570" y="2947511"/>
            <a:ext cx="4966097" cy="49660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44258" y="311825"/>
            <a:ext cx="1741884" cy="1771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00" dirty="0">
                <a:solidFill>
                  <a:srgbClr val="9216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ІІІ. Салыстырмалы Талдау</a:t>
            </a:r>
            <a:endParaRPr lang="en-US" sz="1100" dirty="0"/>
          </a:p>
        </p:txBody>
      </p:sp>
      <p:sp>
        <p:nvSpPr>
          <p:cNvPr id="3" name="Text 1"/>
          <p:cNvSpPr/>
          <p:nvPr/>
        </p:nvSpPr>
        <p:spPr>
          <a:xfrm>
            <a:off x="1413986" y="602337"/>
            <a:ext cx="1180230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Қытай мен Ислам философиясындағы жанның ұқсастықтары мен айырмашылықтары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6456" y="1126688"/>
            <a:ext cx="10377487" cy="973407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758579" y="2748169"/>
            <a:ext cx="3113243" cy="3891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Qi Flow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2645335" y="8196344"/>
            <a:ext cx="3113243" cy="3891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Chinese: Qi &amp; Holism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8674650" y="8001767"/>
            <a:ext cx="3507587" cy="7783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Islamic: Spiritual Growth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4393940" y="5018243"/>
            <a:ext cx="2080684" cy="7783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Body-Mind Unity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8155776" y="5212820"/>
            <a:ext cx="2080684" cy="3891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Moral Soul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6728873" y="8001767"/>
            <a:ext cx="1172654" cy="7783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Integrated Self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6599154" y="6055990"/>
            <a:ext cx="1432092" cy="7783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Ethical Harmony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396835" y="10988278"/>
            <a:ext cx="13836729" cy="1814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Екі дәстүрде де жан мен тәннің </a:t>
            </a:r>
            <a:r>
              <a:rPr lang="en-US" sz="85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бөлінбеуі, тұтастығы</a:t>
            </a: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басым идея болып табылады. Адамды біртұтас жүйе ретінде қарастыру – екі философияның да ортақ тұжырымы.</a:t>
            </a:r>
            <a:endParaRPr lang="en-US" sz="850" dirty="0"/>
          </a:p>
        </p:txBody>
      </p:sp>
      <p:sp>
        <p:nvSpPr>
          <p:cNvPr id="13" name="Text 10"/>
          <p:cNvSpPr/>
          <p:nvPr/>
        </p:nvSpPr>
        <p:spPr>
          <a:xfrm>
            <a:off x="396835" y="11297245"/>
            <a:ext cx="13836729" cy="1814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Айырмашылықтарға келетін болсақ, Қытайда жан </a:t>
            </a:r>
            <a:r>
              <a:rPr lang="en-US" sz="85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энергия (ци)</a:t>
            </a: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ретінде, ал Исламда жан – </a:t>
            </a:r>
            <a:r>
              <a:rPr lang="en-US" sz="85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рухани және моральдық күш</a:t>
            </a: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ретінде басым сипатқа ие.</a:t>
            </a:r>
            <a:endParaRPr lang="en-US" sz="850" dirty="0"/>
          </a:p>
        </p:txBody>
      </p:sp>
      <p:sp>
        <p:nvSpPr>
          <p:cNvPr id="14" name="Text 11"/>
          <p:cNvSpPr/>
          <p:nvPr/>
        </p:nvSpPr>
        <p:spPr>
          <a:xfrm>
            <a:off x="396835" y="11606213"/>
            <a:ext cx="13836729" cy="1814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Дегенмен, екі жүйеде де </a:t>
            </a:r>
            <a:r>
              <a:rPr lang="en-US" sz="85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өзін-өзі бақылау</a:t>
            </a: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мен </a:t>
            </a:r>
            <a:r>
              <a:rPr lang="en-US" sz="85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моральдық даму</a:t>
            </a: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адамның кемелденуінде маңызды рөл атқарады.</a:t>
            </a:r>
            <a:endParaRPr lang="en-US" sz="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21486" y="991195"/>
            <a:ext cx="418742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9216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ІV. Қазіргі Заманмен Байланыс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793790" y="1572339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Жан туралы философиялық пікірлердің қазіргі психологияға ықпалы</a:t>
            </a:r>
            <a:endParaRPr lang="en-US" sz="4450" dirty="0"/>
          </a:p>
        </p:txBody>
      </p:sp>
      <p:sp>
        <p:nvSpPr>
          <p:cNvPr id="4" name="Shape 2"/>
          <p:cNvSpPr/>
          <p:nvPr/>
        </p:nvSpPr>
        <p:spPr>
          <a:xfrm>
            <a:off x="793790" y="3330059"/>
            <a:ext cx="4196358" cy="3908227"/>
          </a:xfrm>
          <a:prstGeom prst="roundRect">
            <a:avLst>
              <a:gd name="adj" fmla="val 5223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93790" y="3330059"/>
            <a:ext cx="121920" cy="3908227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6" name="Text 4"/>
          <p:cNvSpPr/>
          <p:nvPr/>
        </p:nvSpPr>
        <p:spPr>
          <a:xfrm>
            <a:off x="1173004" y="3587353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Холистік Көзқарас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173004" y="4077772"/>
            <a:ext cx="3559850" cy="29032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Қытай философиясының </a:t>
            </a:r>
            <a:r>
              <a:rPr lang="en-US" sz="175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холистік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(тұтастық) көзқарасы қазіргі психологиядағы </a:t>
            </a:r>
            <a:r>
              <a:rPr lang="en-US" sz="175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интегративті тәсілдерге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(мысалы, психосоматика) ұқсас. Бұл адамды дене, ақыл және рухтың біртұтастығы ретінде қарастыруға негізделген.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3330059"/>
            <a:ext cx="4196358" cy="3908227"/>
          </a:xfrm>
          <a:prstGeom prst="roundRect">
            <a:avLst>
              <a:gd name="adj" fmla="val 5223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216962" y="3330059"/>
            <a:ext cx="121920" cy="3908227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10" name="Text 8"/>
          <p:cNvSpPr/>
          <p:nvPr/>
        </p:nvSpPr>
        <p:spPr>
          <a:xfrm>
            <a:off x="5596176" y="3587353"/>
            <a:ext cx="3518654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Ерік пен Өзін-өзі Бақылау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596176" y="4077772"/>
            <a:ext cx="3559850" cy="2540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Исламдық дәстүрдегі </a:t>
            </a:r>
            <a:r>
              <a:rPr lang="en-US" sz="175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ерік пен өзін-өзі бақылау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ұғымдары қазіргі психологиядағы </a:t>
            </a:r>
            <a:r>
              <a:rPr lang="en-US" sz="175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өзін-өзі реттеу (self-regulation)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және </a:t>
            </a:r>
            <a:r>
              <a:rPr lang="en-US" sz="175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когнитивті мінез-құлық терапиясы (CBT)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принциптеріне сәйкес келеді.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40133" y="3330059"/>
            <a:ext cx="4196358" cy="3908227"/>
          </a:xfrm>
          <a:prstGeom prst="roundRect">
            <a:avLst>
              <a:gd name="adj" fmla="val 5223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40133" y="3330059"/>
            <a:ext cx="121920" cy="3908227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14" name="Text 12"/>
          <p:cNvSpPr/>
          <p:nvPr/>
        </p:nvSpPr>
        <p:spPr>
          <a:xfrm>
            <a:off x="10019348" y="3587353"/>
            <a:ext cx="296644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Жаңа Интерпретация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10019348" y="4077772"/>
            <a:ext cx="355985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Ежелгі философиялық идеялар қазіргі психотерапия мен этикада жаңаша интерпретацияланады. Олар </a:t>
            </a:r>
            <a:r>
              <a:rPr lang="en-US" sz="175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позитивті психология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мен </a:t>
            </a:r>
            <a:r>
              <a:rPr lang="en-US" sz="175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этикалық дамуға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негіз болады.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350907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5522</Words>
  <Application>WPS Presentation</Application>
  <PresentationFormat>On-screen Show (16:9)</PresentationFormat>
  <Paragraphs>136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Instrument Sans Semi Bold</vt:lpstr>
      <vt:lpstr>Instrument Sans Semi Bold</vt:lpstr>
      <vt:lpstr>Instrument Sans Semi Bold</vt:lpstr>
      <vt:lpstr>Times New Roman</vt:lpstr>
      <vt:lpstr>Instrument Sans Medium</vt:lpstr>
      <vt:lpstr>Instrument Sans Medium</vt:lpstr>
      <vt:lpstr>Instrument Sans Medium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4</cp:revision>
  <dcterms:created xsi:type="dcterms:W3CDTF">2025-09-01T14:17:00Z</dcterms:created>
  <dcterms:modified xsi:type="dcterms:W3CDTF">2025-09-02T06:30:57Z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F3812571917A490E86D7503C0D2EECFB_12</vt:lpwstr>
  </property>
  <property fmtid="{D5CDD505-2E9C-101B-9397-08002B2CF9AE}" pid="3" name="KSOProductBuildVer">
    <vt:lpwstr>1049-12.2.0.21931</vt:lpwstr>
  </property>
</Properties>
</file>